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2" r:id="rId2"/>
  </p:sldMasterIdLst>
  <p:notesMasterIdLst>
    <p:notesMasterId r:id="rId22"/>
  </p:notesMasterIdLst>
  <p:sldIdLst>
    <p:sldId id="261" r:id="rId3"/>
    <p:sldId id="288" r:id="rId4"/>
    <p:sldId id="290" r:id="rId5"/>
    <p:sldId id="289" r:id="rId6"/>
    <p:sldId id="294" r:id="rId7"/>
    <p:sldId id="292" r:id="rId8"/>
    <p:sldId id="26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68" r:id="rId17"/>
    <p:sldId id="276" r:id="rId18"/>
    <p:sldId id="278" r:id="rId19"/>
    <p:sldId id="279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9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AFF5-A13C-4170-9072-7DBB6CAEB31C}" type="datetimeFigureOut">
              <a:rPr lang="en-US" smtClean="0"/>
              <a:t>23-May-19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C2F5-52D6-48E8-AB6A-D417E37D3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0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3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47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7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9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5816" y="1988840"/>
            <a:ext cx="331236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196752"/>
            <a:ext cx="5029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9372" y="-27384"/>
            <a:ext cx="8185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আজকের ক্লাশে সবাইকে স্বাগতম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1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475656" y="620688"/>
            <a:ext cx="6336704" cy="1008112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সুশাসনের সমস্যা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28717"/>
            <a:ext cx="4075925" cy="4032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1720"/>
            <a:ext cx="4320480" cy="40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237088" cy="3747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43890"/>
            <a:ext cx="4028774" cy="37478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080" y="404664"/>
            <a:ext cx="4146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রাজনৈতিক অস্থিতিশীলতার চিত্র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77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134293" cy="4082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6" y="2008110"/>
            <a:ext cx="4241124" cy="40634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080" y="404664"/>
            <a:ext cx="4146152" cy="10801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দারিদ্রতার চিত্র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21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4" y="260648"/>
            <a:ext cx="4316698" cy="2774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57" y="260648"/>
            <a:ext cx="4209719" cy="2715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40" y="4110750"/>
            <a:ext cx="4002430" cy="2435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3" y="4149080"/>
            <a:ext cx="4316699" cy="24383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95736" y="3140968"/>
            <a:ext cx="4536504" cy="80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দুর্নীতি রোধ ও রাজনৈতিক স্থিতিশীলতা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86016"/>
            <a:ext cx="6271431" cy="3512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9693"/>
            <a:ext cx="1872208" cy="1402349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718537" y="332656"/>
            <a:ext cx="7416824" cy="108012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সুশাসন প্রতিষ্ঠার উপায়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48" y="1511559"/>
            <a:ext cx="4465941" cy="401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1559"/>
            <a:ext cx="4097207" cy="40576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080" y="404664"/>
            <a:ext cx="4002136" cy="720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স্বাধীন বিচার বিভাগ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16260" y="116632"/>
            <a:ext cx="3240360" cy="1296144"/>
          </a:xfrm>
          <a:prstGeom prst="wave">
            <a:avLst>
              <a:gd name="adj1" fmla="val 12500"/>
              <a:gd name="adj2" fmla="val -11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079" y="4758243"/>
            <a:ext cx="747672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সুশাসনের সমস্যা</a:t>
            </a:r>
            <a:r>
              <a:rPr lang="bn-I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ব্যাখ্যা করো।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987824" y="5661248"/>
            <a:ext cx="3528392" cy="93610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সময়ঃ ৫ মিনিট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18810"/>
            <a:ext cx="3816424" cy="286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46802" y="478413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</a:t>
            </a:r>
            <a:endParaRPr lang="en-US" sz="3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4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627784" y="116632"/>
            <a:ext cx="3672408" cy="1008112"/>
          </a:xfrm>
          <a:prstGeom prst="ribbon">
            <a:avLst>
              <a:gd name="adj1" fmla="val 16667"/>
              <a:gd name="adj2" fmla="val 684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9501" y="283295"/>
            <a:ext cx="1645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749476">
            <a:off x="515456" y="5435292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20749476">
            <a:off x="5767381" y="3850760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20749476">
            <a:off x="515456" y="2566867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20749476">
            <a:off x="5767382" y="1555802"/>
            <a:ext cx="561390" cy="46111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293" y="1378429"/>
            <a:ext cx="8895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</a:t>
            </a:r>
            <a:r>
              <a:rPr lang="bn-IN" sz="2000" b="1" dirty="0" smtClean="0"/>
              <a:t>১</a:t>
            </a:r>
            <a:r>
              <a:rPr lang="bn-IN" sz="2000" b="1" dirty="0"/>
              <a:t>) </a:t>
            </a:r>
            <a:r>
              <a:rPr lang="bn-IN" sz="2000" b="1" dirty="0" smtClean="0"/>
              <a:t>সুশাসনের একটি অন্যতম সমস্যা হলো-</a:t>
            </a:r>
            <a:r>
              <a:rPr lang="bn-IN" sz="2000" dirty="0" smtClean="0"/>
              <a:t> </a:t>
            </a:r>
            <a:endParaRPr lang="en-US" sz="2000" dirty="0" smtClean="0"/>
          </a:p>
          <a:p>
            <a:r>
              <a:rPr lang="bn-IN" sz="2000" dirty="0" smtClean="0"/>
              <a:t>   (</a:t>
            </a:r>
            <a:r>
              <a:rPr lang="bn-IN" sz="2000" dirty="0"/>
              <a:t>ক) </a:t>
            </a:r>
            <a:r>
              <a:rPr lang="bn-IN" sz="2000" dirty="0" smtClean="0"/>
              <a:t>দারিদ্র্য বিমোচন 				(</a:t>
            </a:r>
            <a:r>
              <a:rPr lang="bn-IN" sz="2000" dirty="0"/>
              <a:t>খ) </a:t>
            </a:r>
            <a:r>
              <a:rPr lang="bn-IN" sz="2000" dirty="0" smtClean="0"/>
              <a:t>সম্মোহনী নেতার অভাব </a:t>
            </a:r>
          </a:p>
          <a:p>
            <a:r>
              <a:rPr lang="bn-IN" sz="2000" dirty="0" smtClean="0"/>
              <a:t>   (</a:t>
            </a:r>
            <a:r>
              <a:rPr lang="bn-IN" sz="2000" dirty="0"/>
              <a:t>গ) </a:t>
            </a:r>
            <a:r>
              <a:rPr lang="bn-IN" sz="2000" dirty="0" smtClean="0"/>
              <a:t>জবাবদিহিতার অভাব		  	(</a:t>
            </a:r>
            <a:r>
              <a:rPr lang="bn-IN" sz="2000" dirty="0"/>
              <a:t>ঘ) </a:t>
            </a:r>
            <a:r>
              <a:rPr lang="bn-IN" sz="2000" dirty="0" smtClean="0"/>
              <a:t>দাতা দেশগুলোর </a:t>
            </a:r>
            <a:endParaRPr lang="bn-IN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10640" y="239080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</a:t>
            </a:r>
            <a:r>
              <a:rPr lang="bn-IN" sz="2000" b="1" dirty="0" smtClean="0"/>
              <a:t>২</a:t>
            </a:r>
            <a:r>
              <a:rPr lang="bn-IN" sz="2000" b="1" dirty="0"/>
              <a:t>) </a:t>
            </a:r>
            <a:r>
              <a:rPr lang="bn-IN" sz="2000" b="1" dirty="0" smtClean="0"/>
              <a:t>সুশাসন ধারণাটির উদ্ভাবক কোনটি?</a:t>
            </a:r>
            <a:endParaRPr lang="en-US" sz="2000" b="1" dirty="0" smtClean="0"/>
          </a:p>
          <a:p>
            <a:r>
              <a:rPr lang="bn-IN" sz="2000" dirty="0" smtClean="0"/>
              <a:t>   (</a:t>
            </a:r>
            <a:r>
              <a:rPr lang="bn-IN" sz="2000" dirty="0"/>
              <a:t>ক) </a:t>
            </a:r>
            <a:r>
              <a:rPr lang="bn-IN" sz="2000" dirty="0" smtClean="0"/>
              <a:t>বিশ্বব্যাংক 					(</a:t>
            </a:r>
            <a:r>
              <a:rPr lang="bn-IN" sz="2000" dirty="0"/>
              <a:t>খ) </a:t>
            </a:r>
            <a:r>
              <a:rPr lang="bn-IN" sz="2000" dirty="0" smtClean="0"/>
              <a:t>জাতিসংঘ </a:t>
            </a:r>
          </a:p>
          <a:p>
            <a:r>
              <a:rPr lang="bn-IN" sz="2000" dirty="0" smtClean="0"/>
              <a:t>   (</a:t>
            </a:r>
            <a:r>
              <a:rPr lang="bn-IN" sz="2000" dirty="0"/>
              <a:t>গ) </a:t>
            </a:r>
            <a:r>
              <a:rPr lang="bn-IN" sz="2000" dirty="0" smtClean="0"/>
              <a:t>সরকার 					(</a:t>
            </a:r>
            <a:r>
              <a:rPr lang="bn-IN" sz="2000" dirty="0"/>
              <a:t>ঘ) </a:t>
            </a:r>
            <a:r>
              <a:rPr lang="bn-IN" sz="2000" dirty="0" smtClean="0"/>
              <a:t>এশীয় উন্নয়ন ব্যাংক</a:t>
            </a:r>
            <a:endParaRPr lang="bn-IN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97036" y="3628274"/>
            <a:ext cx="84641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</a:t>
            </a:r>
            <a:r>
              <a:rPr lang="bn-IN" sz="2000" b="1" dirty="0"/>
              <a:t>৩</a:t>
            </a:r>
            <a:r>
              <a:rPr lang="bn-IN" sz="2000" b="1" dirty="0" smtClean="0"/>
              <a:t>) নিচের কোনটি সুশাসনের বৈশিষ্ট্য?</a:t>
            </a:r>
            <a:endParaRPr lang="en-US" sz="2000" b="1" dirty="0" smtClean="0"/>
          </a:p>
          <a:p>
            <a:r>
              <a:rPr lang="bn-IN" sz="2000" dirty="0"/>
              <a:t> </a:t>
            </a:r>
            <a:r>
              <a:rPr lang="bn-IN" sz="2000" dirty="0" smtClean="0"/>
              <a:t>   (ক)দলীয় শাসন 				(</a:t>
            </a:r>
            <a:r>
              <a:rPr lang="bn-IN" sz="2000" dirty="0"/>
              <a:t>খ) </a:t>
            </a:r>
            <a:r>
              <a:rPr lang="bn-IN" sz="2000" dirty="0" smtClean="0"/>
              <a:t>আইনের শাসন </a:t>
            </a:r>
          </a:p>
          <a:p>
            <a:r>
              <a:rPr lang="bn-IN" sz="2000" dirty="0"/>
              <a:t> </a:t>
            </a:r>
            <a:r>
              <a:rPr lang="bn-IN" sz="2000" dirty="0" smtClean="0"/>
              <a:t>   (গ) স্বজনপ্রীতি  				(ঘ) নিয়ন্ত্রিত বিচার বিভাগ </a:t>
            </a:r>
            <a:endParaRPr lang="bn-IN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58378" y="4891959"/>
            <a:ext cx="8341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</a:t>
            </a:r>
            <a:r>
              <a:rPr lang="bn-IN" sz="2000" b="1" dirty="0"/>
              <a:t>৪</a:t>
            </a:r>
            <a:r>
              <a:rPr lang="bn-IN" sz="2000" b="1" dirty="0" smtClean="0"/>
              <a:t>) বাংলাদেশে সুশাসন প্রতিষ্ঠার বাধা কোনটি ?</a:t>
            </a:r>
            <a:endParaRPr lang="en-US" sz="2000" b="1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bn-IN" sz="2000" dirty="0" smtClean="0"/>
              <a:t>(</a:t>
            </a:r>
            <a:r>
              <a:rPr lang="bn-IN" sz="2000" dirty="0"/>
              <a:t>ক) </a:t>
            </a:r>
            <a:r>
              <a:rPr lang="bn-IN" sz="2000" dirty="0" smtClean="0"/>
              <a:t>একাধিক রাজনৈতিক দল 		(</a:t>
            </a:r>
            <a:r>
              <a:rPr lang="bn-IN" sz="2000" dirty="0"/>
              <a:t>খ) </a:t>
            </a:r>
            <a:r>
              <a:rPr lang="bn-IN" sz="2000" dirty="0" smtClean="0"/>
              <a:t>অধিক জনসংখা </a:t>
            </a:r>
          </a:p>
          <a:p>
            <a:r>
              <a:rPr lang="bn-IN" sz="2000" dirty="0"/>
              <a:t> </a:t>
            </a:r>
            <a:r>
              <a:rPr lang="bn-IN" sz="2000" dirty="0" smtClean="0"/>
              <a:t> (গ) দুর্নীতি </a:t>
            </a:r>
            <a:r>
              <a:rPr lang="en-US" sz="2000" dirty="0" smtClean="0"/>
              <a:t>     </a:t>
            </a:r>
            <a:r>
              <a:rPr lang="bn-IN" sz="2000" dirty="0" smtClean="0"/>
              <a:t>          			(</a:t>
            </a:r>
            <a:r>
              <a:rPr lang="bn-IN" sz="2000" dirty="0"/>
              <a:t>ঘ) এককেন্দ্রিক সরকার </a:t>
            </a:r>
            <a:r>
              <a:rPr lang="bn-IN" sz="2000" dirty="0" smtClean="0"/>
              <a:t>ব্যবস্থা </a:t>
            </a:r>
            <a:endParaRPr lang="bn-IN" sz="2000" b="1" dirty="0"/>
          </a:p>
        </p:txBody>
      </p:sp>
    </p:spTree>
    <p:extLst>
      <p:ext uri="{BB962C8B-B14F-4D97-AF65-F5344CB8AC3E}">
        <p14:creationId xmlns:p14="http://schemas.microsoft.com/office/powerpoint/2010/main" val="15908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7" grpId="0" animBg="1"/>
      <p:bldP spid="39" grpId="0" animBg="1"/>
      <p:bldP spid="40" grpId="0" animBg="1"/>
      <p:bldP spid="9" grpId="0"/>
      <p:bldP spid="10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907704" y="188640"/>
            <a:ext cx="5472608" cy="1152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বাড়ির কাজ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Hexagon 3"/>
          <p:cNvSpPr/>
          <p:nvPr/>
        </p:nvSpPr>
        <p:spPr>
          <a:xfrm>
            <a:off x="1043608" y="5013176"/>
            <a:ext cx="6768752" cy="115212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/>
              <a:t>সুশাসন প্রতিষ্ঠায় সরকারের ভূমিকা ব্যাখ্যা </a:t>
            </a:r>
            <a:r>
              <a:rPr lang="bn-IN" sz="3200" dirty="0" smtClean="0"/>
              <a:t>কর।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39640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9672" y="194139"/>
            <a:ext cx="6552728" cy="8585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 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1412776"/>
            <a:ext cx="6192688" cy="38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95763" y="429632"/>
            <a:ext cx="5546370" cy="983144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2240993"/>
            <a:ext cx="2916324" cy="683951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SG" sz="33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SG" sz="33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3068960"/>
            <a:ext cx="4464496" cy="3645024"/>
          </a:xfrm>
          <a:blipFill>
            <a:blip r:embed="rId4"/>
            <a:tile tx="0" ty="0" sx="100000" sy="100000" flip="none" algn="tl"/>
          </a:blipFill>
          <a:ln w="31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মোঃ শামীম মিয়া</a:t>
            </a:r>
          </a:p>
          <a:p>
            <a:pPr marL="0" indent="0">
              <a:buNone/>
            </a:pPr>
            <a:r>
              <a:rPr lang="bn-IN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প্রভাষক, রাষ্ট্রবিজ্ঞান</a:t>
            </a:r>
            <a:endParaRPr lang="en-SG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SG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০১৭২১৪৪৬৪০৪ </a:t>
            </a:r>
            <a:endParaRPr lang="bn-IN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shamimm132@gmail.com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6136" y="2269046"/>
            <a:ext cx="2391628" cy="655898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SG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6296" y="3140968"/>
            <a:ext cx="3380160" cy="3096343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SG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প্রশাসনিক কাঠামো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" y="476672"/>
            <a:ext cx="1625840" cy="16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  <p:bldP spid="4" grpId="0" build="p" animBg="1"/>
      <p:bldP spid="5" grpId="0" build="p" animBg="1"/>
      <p:bldP spid="6" grpId="0" build="p" animBg="1"/>
      <p:bldP spid="6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10" y="1844824"/>
            <a:ext cx="4248995" cy="4248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851" y="188640"/>
            <a:ext cx="658924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36382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53" y="2348880"/>
            <a:ext cx="4355760" cy="3816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26" y="289695"/>
            <a:ext cx="1955523" cy="1195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37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" y="188640"/>
            <a:ext cx="2090537" cy="14111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3066" y="289695"/>
            <a:ext cx="4309174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আরো কিছু ছবি দেখি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0" y="2348880"/>
            <a:ext cx="4014918" cy="37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836713"/>
            <a:ext cx="7848872" cy="936104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bn-BD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</a:t>
            </a:r>
            <a:r>
              <a:rPr lang="bn-IN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ঠঃ </a:t>
            </a:r>
            <a:r>
              <a:rPr lang="bn-IN" sz="6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" y="2060848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13690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2246007"/>
            <a:ext cx="813690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সুশাসন কী বলতে পারবে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145" y="3976725"/>
            <a:ext cx="816830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সুশাসনের বৈশিষ্ট্য বর্ণনা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92" y="1380648"/>
            <a:ext cx="811065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5" y="3111367"/>
            <a:ext cx="813690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SutonnyMJ" pitchFamily="2" charset="0"/>
                <a:cs typeface="NikoshBAN" panose="02000000000000000000" pitchFamily="2" charset="0"/>
              </a:rPr>
              <a:t>সুশাসনের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ব্যাখ্যা করতে পারবে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144" y="4748183"/>
            <a:ext cx="8168304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সুশাসনের সমস্যা ও তা থেকে উত্তরণের উপায় বিশ্লেষণ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1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9005" y="489446"/>
            <a:ext cx="828092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সুশাসনের ধারণা ও সংজ্ঞা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2060848"/>
            <a:ext cx="8482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/>
              <a:t>সুশাসনের শব্দগত অর্থঃ </a:t>
            </a:r>
            <a:r>
              <a:rPr lang="bn-IN" sz="3200" dirty="0" smtClean="0"/>
              <a:t>সুশাসনের ইংরেজি প্রতিশব্দ হলো </a:t>
            </a:r>
            <a:r>
              <a:rPr lang="en-US" sz="3200" dirty="0" smtClean="0"/>
              <a:t>Good Governance</a:t>
            </a:r>
            <a:r>
              <a:rPr lang="bn-IN" sz="3200" dirty="0" smtClean="0"/>
              <a:t>।</a:t>
            </a:r>
            <a:r>
              <a:rPr lang="en-US" sz="3200" dirty="0"/>
              <a:t> </a:t>
            </a:r>
            <a:r>
              <a:rPr lang="en-US" sz="3200" dirty="0" smtClean="0"/>
              <a:t>Governance</a:t>
            </a:r>
            <a:r>
              <a:rPr lang="bn-IN" sz="3200" dirty="0" smtClean="0"/>
              <a:t> শব্দটি গ্রিক শব্দ (</a:t>
            </a:r>
            <a:r>
              <a:rPr lang="en-US" sz="3200" dirty="0" err="1" smtClean="0"/>
              <a:t>kubernao</a:t>
            </a:r>
            <a:r>
              <a:rPr lang="bn-IN" sz="3200" dirty="0" smtClean="0"/>
              <a:t>) থেকে উৎপত্তি হয়েছে। এর অর্থ চালনা। শাসন শব্দটির সাথে সু যোগ করে সুশাসন শব্দটির প্রয়োগ ঘটানো হয়েছে। এর ফলে সুশাসনের অর্থ দাঁড়ায় নির্ভূল, দক্ষ ও কার্যকরী শাসন।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39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452828" cy="496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188640"/>
            <a:ext cx="46085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রাজনৈতিক সহাবস্থান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75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88865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259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Kalpurush</vt:lpstr>
      <vt:lpstr>NikoshBAN</vt:lpstr>
      <vt:lpstr>SutonnyMJ</vt:lpstr>
      <vt:lpstr>Times New Roman</vt:lpstr>
      <vt:lpstr>Tw Cen MT</vt:lpstr>
      <vt:lpstr>Vrinda</vt:lpstr>
      <vt:lpstr>Thatch</vt:lpstr>
      <vt:lpstr>Office Theme</vt:lpstr>
      <vt:lpstr>PowerPoint Presentation</vt:lpstr>
      <vt:lpstr> পরিচিতি</vt:lpstr>
      <vt:lpstr>PowerPoint Presentation</vt:lpstr>
      <vt:lpstr>PowerPoint Presentation</vt:lpstr>
      <vt:lpstr>আজকের পাঠঃ সুশাসন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HP</cp:lastModifiedBy>
  <cp:revision>580</cp:revision>
  <dcterms:created xsi:type="dcterms:W3CDTF">2013-06-03T19:14:10Z</dcterms:created>
  <dcterms:modified xsi:type="dcterms:W3CDTF">2019-05-23T02:31:27Z</dcterms:modified>
</cp:coreProperties>
</file>